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9" r:id="rId4"/>
    <p:sldId id="466" r:id="rId5"/>
    <p:sldId id="465" r:id="rId6"/>
    <p:sldId id="464" r:id="rId7"/>
    <p:sldId id="467" r:id="rId8"/>
    <p:sldId id="470" r:id="rId9"/>
    <p:sldId id="468" r:id="rId10"/>
    <p:sldId id="471" r:id="rId11"/>
    <p:sldId id="469" r:id="rId12"/>
    <p:sldId id="4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9" autoAdjust="0"/>
    <p:restoredTop sz="94660"/>
  </p:normalViewPr>
  <p:slideViewPr>
    <p:cSldViewPr snapToGrid="0">
      <p:cViewPr varScale="1">
        <p:scale>
          <a:sx n="58" d="100"/>
          <a:sy n="58" d="100"/>
        </p:scale>
        <p:origin x="329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71B77-9011-4880-BC46-2EE7E6E224FD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C18322-1738-40F7-81E2-C59361B4F6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9154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A3066-1925-AD83-8BEB-1CA3E372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1CF51C-6383-B931-090D-CC5AF61492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26427-3F6B-FCCA-E161-95E9CEC0A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3E546-F4A4-6C31-3798-A46030A98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B58F6-7AEC-52AE-6866-18708DAD3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61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E2A33-0115-2AC5-FC21-266B3A3B2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094F0E-FD80-EEE2-1A13-42AE507DF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516F7-02BD-6425-2D1E-B0258284F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C4969-B07A-86C9-D51F-CC78B5111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776EF-AF3B-D31F-E7DA-5617E9826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327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D8DEE8-BB89-75E1-EA82-908FC13F08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D4880-5EFD-6BBB-9CAD-731FA0294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40982-EB68-DDE2-EBBD-20815FC73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93CEF-8257-64AA-4204-D134C0E0C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F2E53-4CCC-63B9-E778-5A818DC9A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0564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9563-F376-F85D-65C0-6EB0D2EE6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AEE08-7C35-AE2A-888A-69950EA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C14E6-97A6-41E3-7157-CC73510E9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32AF9-F21F-6286-6DB0-3D317B590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DC95A-2EE9-FA01-358F-9BA2D8269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787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F2AC6-0430-C803-4DD6-B384E1F4F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4DABA-AB42-66B5-C49B-018EF1F38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F2DBCF-260E-4157-3823-CD0654E8E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C1D80-045A-C2B6-C8EA-86DE488C5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F40DD-8711-66FE-50F6-133130878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294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E71E4-1238-5D08-5EBD-2A44F9CCD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BCCBE-4A25-8E11-34FA-BE8577D17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6DC71-FC59-FD1A-3AAF-F3FC17D4E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D30FC-89FF-2582-77D9-0F5392FEF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DFCF43-2966-F70A-E258-C2D2B710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4D100-5431-3762-0EB8-3516FA4B5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730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21967-8FA2-F9E8-8282-E5BFD81EB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AC8B2-BD68-A34B-5456-4DBF619DE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F5CBB-4ECE-8464-108A-354C450DC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5D18AA-B0E7-2A0B-9E7F-2F381F7FAF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4D5EB7-39ED-3016-DB7C-98FC5AB0D6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459BA9-43E0-52C7-E589-9B252F84E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36B4AA-6403-248D-6101-DBC85D610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65106-0ADF-5EC3-28C0-C8248D25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0011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C6813-8113-6541-8911-198061A11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B4071-823F-40C1-8E29-6A402ECAB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D4016A-134F-9879-67D7-44730E168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ADC21-C2E9-3E7B-D5FF-F926220FA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503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D01AD9-8315-5B46-9963-71E924DC2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122D27-9DA9-195D-6BE3-674D1C872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67D2E-19DC-F163-46AE-49E2D7C99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80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65D96-B145-1DAB-EF92-33CFA0FC7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9C86B-4019-CB59-56FB-82D85BC77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F98735-292B-1A2E-B9B2-E10A9EBF1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9A85AF-9E68-DF19-4CFB-06C2A0C0D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13423-4299-A41D-860C-8AE4E311A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BEC800-6C17-251C-5BC6-AB48B9430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11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10267-2CFC-0232-61E3-9C9D97E1E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24A81B-0F63-126C-B583-A2E00B8379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B79AC-6AF6-D6EF-3716-C032D22B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88397-3BDD-1C0C-DFCA-9F3ACFEF1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E0190B-6460-A297-1DD4-2052FAEE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B417B-0C9E-C415-ED6D-588C0D4DD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242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331240-B1A3-A4C1-9A92-60C535E6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86FED0-217A-48A2-7217-27CC479B0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68748-912E-FF86-6931-D841E717CF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F67C8-AB00-4684-819E-440FCA48793C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A74D4-9741-C65B-678C-82AFEF71AA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2F99F-AF67-A2C2-69D1-5FFB6D9306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AF1DB-2A10-4B47-8D73-C0BD65D072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196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onlplab/alephbert-base" TargetMode="External"/><Relationship Id="rId3" Type="http://schemas.openxmlformats.org/officeDocument/2006/relationships/hyperlink" Target="https://www.liwc.app/help/aon" TargetMode="External"/><Relationship Id="rId7" Type="http://schemas.openxmlformats.org/officeDocument/2006/relationships/hyperlink" Target="https://colab.research.google.com/drive/1p2iRp8mhiwGL4gnY_nthoF8cWsd2ZVyp?usp=sharing" TargetMode="External"/><Relationship Id="rId2" Type="http://schemas.openxmlformats.org/officeDocument/2006/relationships/hyperlink" Target="https://web.stanford.edu/~jurafsky/slp3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-text.org/" TargetMode="External"/><Relationship Id="rId5" Type="http://schemas.openxmlformats.org/officeDocument/2006/relationships/hyperlink" Target="https://github.com/almogsi/TATE" TargetMode="External"/><Relationship Id="rId10" Type="http://schemas.openxmlformats.org/officeDocument/2006/relationships/hyperlink" Target="https://towardsdatascience.com/hugging-face-transformers-fine-tuning-distilbert-for-binary-classification-tasks-490f1d192379?gi=0a676eaed6fb" TargetMode="External"/><Relationship Id="rId4" Type="http://schemas.openxmlformats.org/officeDocument/2006/relationships/hyperlink" Target="https://utstat.toronto.edu/~nathan/teaching/sta4002/Class1/scrapingtwitterinR-NT.html" TargetMode="External"/><Relationship Id="rId9" Type="http://schemas.openxmlformats.org/officeDocument/2006/relationships/hyperlink" Target="https://biu-nlp.github.io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avi-g.shinyapps.io/nuance-sauru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8331C-A2C6-823C-B66A-1B5B52BBD1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Natural Language Processing in R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690EA0-AE1D-B501-AB7D-40C23C3780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FFCBBC-8E29-33A4-A557-DDFF68C9E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8344" y="4106847"/>
            <a:ext cx="3166616" cy="193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65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מקורה, חתול, חתול בית&#10;&#10;התיאור נוצר באופן אוטומטי">
            <a:extLst>
              <a:ext uri="{FF2B5EF4-FFF2-40B4-BE49-F238E27FC236}">
                <a16:creationId xmlns:a16="http://schemas.microsoft.com/office/drawing/2014/main" id="{843505C9-9D36-4327-812A-A18D5CD8F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35" y="643466"/>
            <a:ext cx="5571067" cy="5571067"/>
          </a:xfrm>
          <a:prstGeom prst="rect">
            <a:avLst/>
          </a:prstGeom>
        </p:spPr>
      </p:pic>
      <p:sp>
        <p:nvSpPr>
          <p:cNvPr id="6" name="כותרת 1">
            <a:extLst>
              <a:ext uri="{FF2B5EF4-FFF2-40B4-BE49-F238E27FC236}">
                <a16:creationId xmlns:a16="http://schemas.microsoft.com/office/drawing/2014/main" id="{5E9CD384-EDB1-4F9C-BB12-DCFCC680A70F}"/>
              </a:ext>
            </a:extLst>
          </p:cNvPr>
          <p:cNvSpPr txBox="1">
            <a:spLocks/>
          </p:cNvSpPr>
          <p:nvPr/>
        </p:nvSpPr>
        <p:spPr>
          <a:xfrm>
            <a:off x="7618200" y="2490121"/>
            <a:ext cx="3742765" cy="1877755"/>
          </a:xfrm>
          <a:prstGeom prst="rect">
            <a:avLst/>
          </a:prstGeom>
        </p:spPr>
        <p:txBody>
          <a:bodyPr>
            <a:no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6600" dirty="0">
                <a:latin typeface="Baskerville Old Face" panose="02020602080505020303" pitchFamily="18" charset="0"/>
              </a:rPr>
              <a:t>Back to </a:t>
            </a:r>
            <a:r>
              <a:rPr lang="en-US" sz="6600" dirty="0" err="1">
                <a:latin typeface="Baskerville Old Face" panose="02020602080505020303" pitchFamily="18" charset="0"/>
              </a:rPr>
              <a:t>wo</a:t>
            </a:r>
            <a:r>
              <a:rPr lang="en-US" sz="6600" b="1" dirty="0" err="1">
                <a:solidFill>
                  <a:srgbClr val="1E64B6"/>
                </a:solidFill>
                <a:latin typeface="Baskerville Old Face" panose="02020602080505020303" pitchFamily="18" charset="0"/>
              </a:rPr>
              <a:t>R</a:t>
            </a:r>
            <a:r>
              <a:rPr lang="en-US" sz="6600" dirty="0" err="1">
                <a:latin typeface="Baskerville Old Face" panose="02020602080505020303" pitchFamily="18" charset="0"/>
              </a:rPr>
              <a:t>k</a:t>
            </a:r>
            <a:endParaRPr lang="he-IL" sz="66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505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0081C-D065-DC02-714F-E3BB495A2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79BA9-F1D0-7A2B-07FA-BAB3BA616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Stanford Speech and Language Processing (SLP) - 3rd Edition</a:t>
            </a:r>
            <a:endParaRPr lang="en-GB" dirty="0"/>
          </a:p>
          <a:p>
            <a:r>
              <a:rPr lang="en-GB" dirty="0">
                <a:hlinkClick r:id="rId3"/>
              </a:rPr>
              <a:t>LIWC Narrative Arc</a:t>
            </a:r>
            <a:endParaRPr lang="en-GB" dirty="0"/>
          </a:p>
          <a:p>
            <a:r>
              <a:rPr lang="en-GB" dirty="0">
                <a:hlinkClick r:id="rId4"/>
              </a:rPr>
              <a:t>Scraping tweets from twitter with {</a:t>
            </a:r>
            <a:r>
              <a:rPr lang="en-GB" dirty="0" err="1">
                <a:hlinkClick r:id="rId4"/>
              </a:rPr>
              <a:t>twitteR</a:t>
            </a:r>
            <a:r>
              <a:rPr lang="en-GB" dirty="0">
                <a:hlinkClick r:id="rId4"/>
              </a:rPr>
              <a:t>}</a:t>
            </a:r>
            <a:endParaRPr lang="en-GB" dirty="0"/>
          </a:p>
          <a:p>
            <a:r>
              <a:rPr lang="en-GB" dirty="0">
                <a:hlinkClick r:id="rId5"/>
              </a:rPr>
              <a:t>Sentiment analysis in R with {TATE}</a:t>
            </a:r>
            <a:endParaRPr lang="en-GB" dirty="0"/>
          </a:p>
          <a:p>
            <a:r>
              <a:rPr lang="en-GB" dirty="0">
                <a:hlinkClick r:id="rId6"/>
              </a:rPr>
              <a:t>R {text} – fine-tuning transformers in R</a:t>
            </a:r>
            <a:endParaRPr lang="en-GB" dirty="0"/>
          </a:p>
          <a:p>
            <a:r>
              <a:rPr lang="en-GB" dirty="0">
                <a:hlinkClick r:id="rId7"/>
              </a:rPr>
              <a:t>Psychological distance (CLT) in texts</a:t>
            </a:r>
            <a:endParaRPr lang="en-GB" dirty="0"/>
          </a:p>
          <a:p>
            <a:r>
              <a:rPr lang="en-GB" dirty="0">
                <a:hlinkClick r:id="rId8"/>
              </a:rPr>
              <a:t>AlephBERT – a Hebrew BERT model</a:t>
            </a:r>
            <a:r>
              <a:rPr lang="en-GB" dirty="0"/>
              <a:t> from </a:t>
            </a:r>
            <a:r>
              <a:rPr lang="en-GB" dirty="0">
                <a:hlinkClick r:id="rId9"/>
              </a:rPr>
              <a:t>BIU-NLP lab</a:t>
            </a:r>
            <a:endParaRPr lang="en-GB" dirty="0"/>
          </a:p>
          <a:p>
            <a:r>
              <a:rPr lang="en-GB" dirty="0">
                <a:hlinkClick r:id="rId10"/>
              </a:rPr>
              <a:t>Tutorial on fine-tuning </a:t>
            </a:r>
            <a:r>
              <a:rPr lang="en-GB" dirty="0" err="1">
                <a:hlinkClick r:id="rId10"/>
              </a:rPr>
              <a:t>distilBERT</a:t>
            </a:r>
            <a:r>
              <a:rPr lang="en-GB" dirty="0">
                <a:hlinkClick r:id="rId10"/>
              </a:rPr>
              <a:t> for classification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0586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BA2C-7231-6646-2E90-1A2AF5C12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F604E-1033-BDCC-3153-B4CA2DF42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Bolukbasi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T., Chang, K. W., Zou, J. Y., Saligrama, V., &amp; 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Kalai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 T. (2016). Man is to computer programmer as woman is to homemaker? debiasing word embeddings. 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Advances in neural information processing systems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29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Boyd, R. L.,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Ashokkumar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A., Seraj, S., &amp; Pennebaker, J. W. (2022). The development and psychometric properties of LIWC-22.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Austin, TX: University of Texas at Austin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1-47.</a:t>
            </a:r>
          </a:p>
          <a:p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Brysbaert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M., Warriner, A. B., &amp;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Kuperman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V. (2014). Concreteness ratings for 40 thousand generally known English word lemmas.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Behavior research methods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46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904-911.</a:t>
            </a:r>
          </a:p>
          <a:p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Devlin, J., Chang, M. W., Lee, K., &amp; Toutanova, K. (2018). Bert: Pre-training of deep bidirectional transformers for language understanding. </a:t>
            </a:r>
            <a:r>
              <a:rPr lang="en-GB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arXiv:1810.04805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Hamilton, W. L., 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Leskovec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J., &amp; 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Jurafsky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D. (2016). Diachronic word embeddings reveal statistical laws of semantic change. </a:t>
            </a:r>
            <a:r>
              <a:rPr lang="en-GB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GB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arXiv:1605.09096</a:t>
            </a:r>
            <a:r>
              <a:rPr lang="en-GB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Mohammad, S., &amp; Turney, P. (2010). Emotions evoked by common words and phrases: Using mechanical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turk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to create an emotion lexicon. In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Proceedings of the NAACL HLT 2010 workshop on computational approaches to analysis and generation of emotion in text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(pp. 26-34).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Mohammad, S. M., &amp; Turney, P. D. (2013). Crowdsourcing a word–emotion association lexicon.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Computational intelligence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29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(3), 436-465.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Orr, R. I., &amp; Gilead, M. (2022). Development and validation of the Mental-Physical Verb Norms (MPVN): A text analysis measure of mental state attribution.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Behavior Research Methods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1-21.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Pennebaker, J. W. (2011). The secret life of pronouns.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New Scientist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211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(2828), 42-45.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Radford, A., Narasimhan, K.,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Salimans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T., &amp;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Sutskever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I. (2018). Improving language understanding with unsupervised learning.</a:t>
            </a:r>
            <a:endParaRPr lang="en-GB" dirty="0"/>
          </a:p>
          <a:p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Tausczik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Y. R., &amp; Pennebaker, J. W. (2010). The psychological meaning of words: LIWC and computerized text analysis methods.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language and social psychology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29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(1), 24-54.</a:t>
            </a: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74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21E9F-A683-9012-6189-1F719FBF8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Stuff we’re going to talk about…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B82EB-9E18-AC1C-1B0F-B4162999C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Tokenization</a:t>
            </a:r>
          </a:p>
          <a:p>
            <a:r>
              <a:rPr lang="en-GB" dirty="0"/>
              <a:t>Document Term Matrices</a:t>
            </a:r>
          </a:p>
          <a:p>
            <a:r>
              <a:rPr lang="en-GB" dirty="0" err="1"/>
              <a:t>Keyness</a:t>
            </a:r>
            <a:endParaRPr lang="en-GB" dirty="0"/>
          </a:p>
          <a:p>
            <a:r>
              <a:rPr lang="en-GB" dirty="0"/>
              <a:t>Dictionaries</a:t>
            </a:r>
          </a:p>
          <a:p>
            <a:r>
              <a:rPr lang="en-GB" dirty="0"/>
              <a:t>Embeddings</a:t>
            </a:r>
          </a:p>
          <a:p>
            <a:r>
              <a:rPr lang="en-GB" dirty="0"/>
              <a:t>Transformers</a:t>
            </a:r>
          </a:p>
        </p:txBody>
      </p:sp>
    </p:spTree>
    <p:extLst>
      <p:ext uri="{BB962C8B-B14F-4D97-AF65-F5344CB8AC3E}">
        <p14:creationId xmlns:p14="http://schemas.microsoft.com/office/powerpoint/2010/main" val="3366325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C085A-4FDD-87AE-6A2B-4BE902232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Text to Matrices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B521B-C8EA-9118-2609-FBD311612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Computational analysis of linguistic data, requires “translating” texts into quantifiable measures</a:t>
            </a:r>
          </a:p>
          <a:p>
            <a:r>
              <a:rPr lang="en-US" dirty="0"/>
              <a:t>Pre-processing:</a:t>
            </a:r>
          </a:p>
          <a:p>
            <a:pPr lvl="1"/>
            <a:r>
              <a:rPr lang="en-US" dirty="0"/>
              <a:t>(String operations)</a:t>
            </a:r>
          </a:p>
          <a:p>
            <a:pPr lvl="1"/>
            <a:r>
              <a:rPr lang="en-US" dirty="0"/>
              <a:t>Tokenization:</a:t>
            </a:r>
          </a:p>
          <a:p>
            <a:pPr lvl="2"/>
            <a:r>
              <a:rPr lang="en-US" dirty="0"/>
              <a:t>Tokens: {“analysis”, “linguistic”, “data”, “,”, “requires”}</a:t>
            </a:r>
          </a:p>
          <a:p>
            <a:pPr lvl="2"/>
            <a:r>
              <a:rPr lang="en-US" dirty="0"/>
              <a:t>Stems:  {“</a:t>
            </a:r>
            <a:r>
              <a:rPr lang="en-US" dirty="0" err="1"/>
              <a:t>analysi</a:t>
            </a:r>
            <a:r>
              <a:rPr lang="en-US" dirty="0"/>
              <a:t>”, “linguist”, “data”, “,”, “</a:t>
            </a:r>
            <a:r>
              <a:rPr lang="en-US" dirty="0" err="1"/>
              <a:t>requir</a:t>
            </a:r>
            <a:r>
              <a:rPr lang="en-US" dirty="0"/>
              <a:t>”}</a:t>
            </a:r>
          </a:p>
          <a:p>
            <a:pPr lvl="2"/>
            <a:r>
              <a:rPr lang="en-US" dirty="0"/>
              <a:t>Lemmas: {“analysis”, “linguistic”, “datum”, “,”, “require”}</a:t>
            </a:r>
          </a:p>
          <a:p>
            <a:pPr lvl="1"/>
            <a:r>
              <a:rPr lang="en-US" dirty="0"/>
              <a:t>Document Feature Matrix (DFM / or DTM)</a:t>
            </a:r>
            <a:endParaRPr lang="en-GB" dirty="0"/>
          </a:p>
        </p:txBody>
      </p:sp>
      <p:pic>
        <p:nvPicPr>
          <p:cNvPr id="4" name="Picture 2" descr="LDA2vec Topic Modelling - DataCamp">
            <a:extLst>
              <a:ext uri="{FF2B5EF4-FFF2-40B4-BE49-F238E27FC236}">
                <a16:creationId xmlns:a16="http://schemas.microsoft.com/office/drawing/2014/main" id="{533A5A8B-1383-28AA-175D-7D60909EB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3552" y="2446671"/>
            <a:ext cx="4188448" cy="238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128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2D1D3-D7FC-423B-80D4-066E309FF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DFMs to…?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99413-B3C2-B491-C1A6-1F7F88E9A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  <a:p>
            <a:r>
              <a:rPr lang="en-US" dirty="0"/>
              <a:t>Visualization</a:t>
            </a:r>
          </a:p>
          <a:p>
            <a:r>
              <a:rPr lang="en-US" dirty="0" err="1"/>
              <a:t>Keyness</a:t>
            </a:r>
            <a:r>
              <a:rPr lang="en-US" dirty="0"/>
              <a:t> – identifying keywords</a:t>
            </a:r>
          </a:p>
          <a:p>
            <a:r>
              <a:rPr lang="en-US" dirty="0"/>
              <a:t>Dictionaries</a:t>
            </a:r>
          </a:p>
          <a:p>
            <a:r>
              <a:rPr lang="en-US" dirty="0"/>
              <a:t>…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864233-96D2-1510-FA15-E7AB3113B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6370" y="47910"/>
            <a:ext cx="1590542" cy="34101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754477-3E10-F46F-4D00-1DA96F155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869" y="3488760"/>
            <a:ext cx="3509631" cy="2170957"/>
          </a:xfrm>
          <a:prstGeom prst="rect">
            <a:avLst/>
          </a:prstGeom>
          <a:solidFill>
            <a:sysClr val="window" lastClr="FFFFFF">
              <a:lumMod val="95000"/>
            </a:sysClr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EA78CB-374F-BC77-FB8C-1A0E7CC5F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1713" y="47910"/>
            <a:ext cx="2923605" cy="29236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2AB04D-102F-047B-3549-725DFC5A84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007" t="8161" r="19517" b="13077"/>
          <a:stretch/>
        </p:blipFill>
        <p:spPr>
          <a:xfrm>
            <a:off x="9634769" y="3775248"/>
            <a:ext cx="2092143" cy="187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20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C085A-4FDD-87AE-6A2B-4BE902232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Dictionaries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B521B-C8EA-9118-2609-FBD311612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counts:</a:t>
            </a:r>
          </a:p>
          <a:p>
            <a:pPr lvl="1"/>
            <a:r>
              <a:rPr lang="en-US" dirty="0"/>
              <a:t>Linguistic Inquiry &amp; Word-Count </a:t>
            </a:r>
            <a:r>
              <a:rPr lang="en-US" sz="1400" dirty="0"/>
              <a:t>(LIWC; Pennebaker 2011, </a:t>
            </a:r>
            <a:r>
              <a:rPr lang="en-US" sz="1400" dirty="0" err="1"/>
              <a:t>Tausczik</a:t>
            </a:r>
            <a:r>
              <a:rPr lang="en-US" sz="1400" dirty="0"/>
              <a:t> &amp; Pennebaker 2010, Boyd et al., 2022)</a:t>
            </a:r>
          </a:p>
          <a:p>
            <a:pPr lvl="1"/>
            <a:r>
              <a:rPr lang="en-US" dirty="0"/>
              <a:t>NRC Emotion lexicon </a:t>
            </a:r>
            <a:r>
              <a:rPr lang="en-US" sz="1400" dirty="0"/>
              <a:t>(Mohammad &amp; Turney, 2010; 2013)</a:t>
            </a:r>
          </a:p>
          <a:p>
            <a:r>
              <a:rPr lang="en-US" dirty="0"/>
              <a:t>Weighted counts (“Norm Dictionaries”):</a:t>
            </a:r>
          </a:p>
          <a:p>
            <a:pPr lvl="1"/>
            <a:r>
              <a:rPr lang="en-US" dirty="0"/>
              <a:t>Concreteness Ratings </a:t>
            </a:r>
            <a:r>
              <a:rPr lang="en-US" sz="1400" dirty="0"/>
              <a:t>(</a:t>
            </a:r>
            <a:r>
              <a:rPr lang="en-US" sz="1400" dirty="0" err="1"/>
              <a:t>Brysbaert</a:t>
            </a:r>
            <a:r>
              <a:rPr lang="en-US" sz="1400" dirty="0"/>
              <a:t> et al., 2014)</a:t>
            </a:r>
          </a:p>
          <a:p>
            <a:pPr lvl="1"/>
            <a:r>
              <a:rPr lang="en-US" dirty="0"/>
              <a:t>Mentalizing Norms </a:t>
            </a:r>
            <a:r>
              <a:rPr lang="en-US" sz="1400" dirty="0"/>
              <a:t>(Orr &amp; Gilead 2022)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3CC940-128F-8862-C172-C11AEC278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9645" y="3126776"/>
            <a:ext cx="1894002" cy="285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48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מקורה, חתול, חתול בית&#10;&#10;התיאור נוצר באופן אוטומטי">
            <a:extLst>
              <a:ext uri="{FF2B5EF4-FFF2-40B4-BE49-F238E27FC236}">
                <a16:creationId xmlns:a16="http://schemas.microsoft.com/office/drawing/2014/main" id="{843505C9-9D36-4327-812A-A18D5CD8F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35" y="643466"/>
            <a:ext cx="5571067" cy="5571067"/>
          </a:xfrm>
          <a:prstGeom prst="rect">
            <a:avLst/>
          </a:prstGeom>
        </p:spPr>
      </p:pic>
      <p:sp>
        <p:nvSpPr>
          <p:cNvPr id="6" name="כותרת 1">
            <a:extLst>
              <a:ext uri="{FF2B5EF4-FFF2-40B4-BE49-F238E27FC236}">
                <a16:creationId xmlns:a16="http://schemas.microsoft.com/office/drawing/2014/main" id="{5E9CD384-EDB1-4F9C-BB12-DCFCC680A70F}"/>
              </a:ext>
            </a:extLst>
          </p:cNvPr>
          <p:cNvSpPr txBox="1">
            <a:spLocks/>
          </p:cNvSpPr>
          <p:nvPr/>
        </p:nvSpPr>
        <p:spPr>
          <a:xfrm>
            <a:off x="7618200" y="2490121"/>
            <a:ext cx="3742765" cy="1877755"/>
          </a:xfrm>
          <a:prstGeom prst="rect">
            <a:avLst/>
          </a:prstGeom>
        </p:spPr>
        <p:txBody>
          <a:bodyPr>
            <a:no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en-US" sz="6600" dirty="0">
                <a:latin typeface="Baskerville Old Face" panose="02020602080505020303" pitchFamily="18" charset="0"/>
              </a:rPr>
              <a:t>Let’s </a:t>
            </a:r>
            <a:r>
              <a:rPr lang="en-US" sz="6600" dirty="0" err="1">
                <a:latin typeface="Baskerville Old Face" panose="02020602080505020303" pitchFamily="18" charset="0"/>
              </a:rPr>
              <a:t>Sta</a:t>
            </a:r>
            <a:r>
              <a:rPr lang="en-US" sz="6600" b="1" dirty="0" err="1">
                <a:solidFill>
                  <a:srgbClr val="1E64B6"/>
                </a:solidFill>
                <a:latin typeface="Baskerville Old Face" panose="02020602080505020303" pitchFamily="18" charset="0"/>
              </a:rPr>
              <a:t>R</a:t>
            </a:r>
            <a:r>
              <a:rPr lang="en-US" sz="6600" dirty="0" err="1">
                <a:latin typeface="Baskerville Old Face" panose="02020602080505020303" pitchFamily="18" charset="0"/>
              </a:rPr>
              <a:t>t</a:t>
            </a:r>
            <a:endParaRPr lang="he-IL" sz="66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458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C085A-4FDD-87AE-6A2B-4BE902232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B521B-C8EA-9118-2609-FBD311612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Corpus and study word co-locates</a:t>
            </a:r>
          </a:p>
          <a:p>
            <a:r>
              <a:rPr lang="en-US" dirty="0"/>
              <a:t>In practice – choose from existing models:</a:t>
            </a:r>
          </a:p>
          <a:p>
            <a:pPr lvl="1"/>
            <a:r>
              <a:rPr lang="en-US" dirty="0"/>
              <a:t>Word2Vec</a:t>
            </a:r>
          </a:p>
          <a:p>
            <a:pPr lvl="1"/>
            <a:r>
              <a:rPr lang="en-US" dirty="0" err="1"/>
              <a:t>gloVe</a:t>
            </a:r>
            <a:endParaRPr lang="en-US" dirty="0"/>
          </a:p>
          <a:p>
            <a:pPr lvl="1"/>
            <a:r>
              <a:rPr lang="en-US" dirty="0" err="1"/>
              <a:t>FastText</a:t>
            </a:r>
            <a:endParaRPr lang="en-US" dirty="0"/>
          </a:p>
          <a:p>
            <a:r>
              <a:rPr lang="en-US" dirty="0"/>
              <a:t>A Vector representation per word</a:t>
            </a:r>
          </a:p>
          <a:p>
            <a:r>
              <a:rPr lang="en-US" dirty="0"/>
              <a:t>Vector arithmetic representing semantics:</a:t>
            </a:r>
          </a:p>
          <a:p>
            <a:pPr lvl="1"/>
            <a:r>
              <a:rPr lang="en-US" dirty="0"/>
              <a:t>Cosine similarity</a:t>
            </a:r>
          </a:p>
          <a:p>
            <a:pPr lvl="1"/>
            <a:r>
              <a:rPr lang="en-US" dirty="0"/>
              <a:t>Word analogues</a:t>
            </a:r>
          </a:p>
          <a:p>
            <a:endParaRPr lang="en-GB" dirty="0"/>
          </a:p>
        </p:txBody>
      </p:sp>
      <p:pic>
        <p:nvPicPr>
          <p:cNvPr id="4" name="Picture 2" descr="Word Embedding: Basics. Create a vector from a word | by Hariom Gautam |  Medium">
            <a:extLst>
              <a:ext uri="{FF2B5EF4-FFF2-40B4-BE49-F238E27FC236}">
                <a16:creationId xmlns:a16="http://schemas.microsoft.com/office/drawing/2014/main" id="{CDF2EBDA-EFA3-AE2B-045F-6918CC0061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77" r="47272" b="13809"/>
          <a:stretch/>
        </p:blipFill>
        <p:spPr bwMode="auto">
          <a:xfrm>
            <a:off x="5348295" y="5174320"/>
            <a:ext cx="2909083" cy="1529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Word Embedding: Basics. Create a vector from a word | by Hariom Gautam |  Medium">
            <a:extLst>
              <a:ext uri="{FF2B5EF4-FFF2-40B4-BE49-F238E27FC236}">
                <a16:creationId xmlns:a16="http://schemas.microsoft.com/office/drawing/2014/main" id="{593F9599-3F92-B2A6-9C6D-494249E99C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20" t="46974" b="11553"/>
          <a:stretch/>
        </p:blipFill>
        <p:spPr bwMode="auto">
          <a:xfrm>
            <a:off x="8756529" y="4139258"/>
            <a:ext cx="2963477" cy="2572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4C13E1-6EC7-2956-1815-5E4E071FF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9924" y="1228035"/>
            <a:ext cx="1936685" cy="925305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7BFDE333-7BC2-D622-EE1E-13F123D38A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378" y="2153340"/>
            <a:ext cx="3462628" cy="136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8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09A50-177B-30DF-2F66-6AE396983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 – some extra cool stuff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34B2B-D782-DFED-3C27-8E0F2CF4A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History of semantics:</a:t>
            </a:r>
          </a:p>
          <a:p>
            <a:pPr lvl="1"/>
            <a:r>
              <a:rPr lang="en-US" dirty="0"/>
              <a:t>See meanings shift between different decades </a:t>
            </a:r>
            <a:r>
              <a:rPr lang="en-US" sz="1400" dirty="0"/>
              <a:t>(Hamilton et al., 2016)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Embeddings reflect cultural bias: </a:t>
            </a:r>
            <a:r>
              <a:rPr lang="en-US" sz="1400" dirty="0"/>
              <a:t>(</a:t>
            </a:r>
            <a:r>
              <a:rPr lang="en-GB" sz="1400" dirty="0" err="1"/>
              <a:t>Bolukbasi</a:t>
            </a:r>
            <a:r>
              <a:rPr lang="en-GB" sz="1400" dirty="0"/>
              <a:t>, et al., 2016)</a:t>
            </a:r>
            <a:endParaRPr lang="en-US" dirty="0"/>
          </a:p>
          <a:p>
            <a:pPr lvl="1"/>
            <a:r>
              <a:rPr lang="en-US" dirty="0"/>
              <a:t>Ask “father : doctor :: mother : x” </a:t>
            </a:r>
          </a:p>
          <a:p>
            <a:pPr lvl="1"/>
            <a:r>
              <a:rPr lang="en-US" dirty="0"/>
              <a:t>x = nurse</a:t>
            </a:r>
          </a:p>
          <a:p>
            <a:r>
              <a:rPr lang="en-US" dirty="0"/>
              <a:t>Using embeddings for finding nuances</a:t>
            </a:r>
          </a:p>
          <a:p>
            <a:pPr lvl="1"/>
            <a:r>
              <a:rPr lang="en-US" sz="1400" dirty="0">
                <a:hlinkClick r:id="rId2"/>
              </a:rPr>
              <a:t>https://avi-g.shinyapps.io/nuance-saurus/</a:t>
            </a:r>
            <a:endParaRPr lang="en-US" sz="1400" dirty="0"/>
          </a:p>
        </p:txBody>
      </p:sp>
      <p:pic>
        <p:nvPicPr>
          <p:cNvPr id="4" name="wordpaths-final.png">
            <a:extLst>
              <a:ext uri="{FF2B5EF4-FFF2-40B4-BE49-F238E27FC236}">
                <a16:creationId xmlns:a16="http://schemas.microsoft.com/office/drawing/2014/main" id="{3AFA934A-7215-B9B9-F0D1-094D00C27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212" y="2642162"/>
            <a:ext cx="3689274" cy="1273548"/>
          </a:xfrm>
          <a:prstGeom prst="rect">
            <a:avLst/>
          </a:prstGeom>
          <a:ln w="12700">
            <a:noFill/>
            <a:miter lim="400000"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601924E-97C3-F46E-A9FB-9A9634F23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240" y="5281736"/>
            <a:ext cx="688536" cy="66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318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72977F-C5A6-4128-1337-C8A3BCA651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65" b="24786"/>
          <a:stretch/>
        </p:blipFill>
        <p:spPr>
          <a:xfrm>
            <a:off x="1358399" y="3885098"/>
            <a:ext cx="4357402" cy="7729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0081C-D065-DC02-714F-E3BB495A2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Contextual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79BA9-F1D0-7A2B-07FA-BAB3BA616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Neural networks:</a:t>
            </a:r>
          </a:p>
          <a:p>
            <a:pPr lvl="1"/>
            <a:r>
              <a:rPr lang="en-GB" dirty="0"/>
              <a:t>Recurrent Neural Networks (RNNs)</a:t>
            </a:r>
          </a:p>
          <a:p>
            <a:pPr lvl="1"/>
            <a:r>
              <a:rPr lang="en-GB" dirty="0"/>
              <a:t>Transformers – BERT </a:t>
            </a:r>
            <a:r>
              <a:rPr lang="en-GB" sz="1400" dirty="0"/>
              <a:t>(Devlin et al., 2018)</a:t>
            </a:r>
            <a:r>
              <a:rPr lang="en-GB" dirty="0"/>
              <a:t>, GPT </a:t>
            </a:r>
            <a:r>
              <a:rPr lang="en-GB" sz="1400" dirty="0"/>
              <a:t>(Radford et al., 2018)</a:t>
            </a:r>
          </a:p>
          <a:p>
            <a:r>
              <a:rPr lang="en-GB" dirty="0"/>
              <a:t>Language Models:</a:t>
            </a:r>
          </a:p>
          <a:p>
            <a:pPr lvl="1"/>
            <a:r>
              <a:rPr lang="en-GB" dirty="0"/>
              <a:t>Given a string of words which word comes next? (Next-word prediction)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Pre-training + Fine-tuning</a:t>
            </a:r>
          </a:p>
          <a:p>
            <a:r>
              <a:rPr lang="en-US" dirty="0"/>
              <a:t>Embeddings are now set in a specific context</a:t>
            </a:r>
          </a:p>
          <a:p>
            <a:pPr lvl="1"/>
            <a:r>
              <a:rPr lang="en-US" dirty="0"/>
              <a:t>CLS token – the “tofu” soaking up all the context flavors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601EB8-E29B-7D6F-2B42-877F30A70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950" y="5281013"/>
            <a:ext cx="2743200" cy="12849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11CFF6-0F2A-7D25-0E7F-92DC03895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4996" y="4001294"/>
            <a:ext cx="2743200" cy="13070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4B05977-35D5-70EB-7877-128343F28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9272" y="2128718"/>
            <a:ext cx="1828800" cy="914400"/>
          </a:xfrm>
          <a:prstGeom prst="rect">
            <a:avLst/>
          </a:prstGeom>
          <a:ln w="6350"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D54C15-A899-8810-416F-4C5DDEEBAFE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7279" b="12462"/>
          <a:stretch/>
        </p:blipFill>
        <p:spPr>
          <a:xfrm>
            <a:off x="10038072" y="2128718"/>
            <a:ext cx="162823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71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829</Words>
  <Application>Microsoft Office PowerPoint</Application>
  <PresentationFormat>Widescreen</PresentationFormat>
  <Paragraphs>84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Baskerville Old Face</vt:lpstr>
      <vt:lpstr>Calibri</vt:lpstr>
      <vt:lpstr>Calibri Light</vt:lpstr>
      <vt:lpstr>Office Theme</vt:lpstr>
      <vt:lpstr>Intro to Natural Language Processing in R</vt:lpstr>
      <vt:lpstr>Stuff we’re going to talk about…</vt:lpstr>
      <vt:lpstr>From Text to Matrices</vt:lpstr>
      <vt:lpstr>DFMs to…?</vt:lpstr>
      <vt:lpstr>Dictionaries</vt:lpstr>
      <vt:lpstr>PowerPoint Presentation</vt:lpstr>
      <vt:lpstr>Static Embeddings</vt:lpstr>
      <vt:lpstr>Embeddings – some extra cool stuff</vt:lpstr>
      <vt:lpstr>Contextual Embeddings</vt:lpstr>
      <vt:lpstr>PowerPoint Presentation</vt:lpstr>
      <vt:lpstr>Extras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Natural Language Processing in R</dc:title>
  <dc:creator>Avi Gamoran</dc:creator>
  <cp:lastModifiedBy>Avi Gamoran</cp:lastModifiedBy>
  <cp:revision>19</cp:revision>
  <dcterms:created xsi:type="dcterms:W3CDTF">2023-06-26T06:27:22Z</dcterms:created>
  <dcterms:modified xsi:type="dcterms:W3CDTF">2023-06-27T05:06:38Z</dcterms:modified>
</cp:coreProperties>
</file>

<file path=docProps/thumbnail.jpeg>
</file>